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media/audio3.wav" ContentType="audio/x-wav"/>
  <Override PartName="/ppt/media/audio4.wav" ContentType="audio/x-wav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6"/>
  </p:notesMasterIdLst>
  <p:sldIdLst>
    <p:sldId id="259" r:id="rId2"/>
    <p:sldId id="301" r:id="rId3"/>
    <p:sldId id="286" r:id="rId4"/>
    <p:sldId id="293" r:id="rId5"/>
    <p:sldId id="294" r:id="rId6"/>
    <p:sldId id="258" r:id="rId7"/>
    <p:sldId id="270" r:id="rId8"/>
    <p:sldId id="271" r:id="rId9"/>
    <p:sldId id="273" r:id="rId10"/>
    <p:sldId id="274" r:id="rId11"/>
    <p:sldId id="275" r:id="rId12"/>
    <p:sldId id="276" r:id="rId13"/>
    <p:sldId id="277" r:id="rId14"/>
    <p:sldId id="278" r:id="rId15"/>
    <p:sldId id="279" r:id="rId16"/>
    <p:sldId id="280" r:id="rId17"/>
    <p:sldId id="281" r:id="rId18"/>
    <p:sldId id="288" r:id="rId19"/>
    <p:sldId id="289" r:id="rId20"/>
    <p:sldId id="295" r:id="rId21"/>
    <p:sldId id="297" r:id="rId22"/>
    <p:sldId id="298" r:id="rId23"/>
    <p:sldId id="291" r:id="rId24"/>
    <p:sldId id="292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>
        <p:scale>
          <a:sx n="69" d="100"/>
          <a:sy n="69" d="100"/>
        </p:scale>
        <p:origin x="-756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8764AE-4944-4D6A-ADA9-98478CD414AF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8B6E75-EB0B-46D4-B9EB-31B942E586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19862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1" y="2647950"/>
            <a:ext cx="4762500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3173" y="-925"/>
            <a:ext cx="12195173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1089484" y="1730403"/>
            <a:ext cx="7531497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616370" y="2470926"/>
            <a:ext cx="8681508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46783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46783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3173" y="-925"/>
            <a:ext cx="12195173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1" y="2647950"/>
            <a:ext cx="4762500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1092532" y="1726738"/>
            <a:ext cx="7534656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621536" y="2468304"/>
            <a:ext cx="8680704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097280"/>
            <a:ext cx="42672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6688" y="1097280"/>
            <a:ext cx="42672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097280"/>
            <a:ext cx="42672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2200" y="1701848"/>
            <a:ext cx="42672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6688" y="1097280"/>
            <a:ext cx="42672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6688" y="1701848"/>
            <a:ext cx="42672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1" y="2647950"/>
            <a:ext cx="4762500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1720852" y="-1720850"/>
            <a:ext cx="6858000" cy="10299704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1046573" y="1576104"/>
            <a:ext cx="694944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32737" y="2618913"/>
            <a:ext cx="507703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730605" y="2253385"/>
            <a:ext cx="7726347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705101" y="0"/>
            <a:ext cx="9486900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1" y="2647950"/>
            <a:ext cx="4762500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1" y="5048250"/>
            <a:ext cx="4762500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94929" y="1717501"/>
            <a:ext cx="73152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524639" y="2180529"/>
            <a:ext cx="8128727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3175" y="5050633"/>
            <a:ext cx="4765676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3173" y="5051293"/>
            <a:ext cx="12195173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365760"/>
            <a:ext cx="1002792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100629"/>
            <a:ext cx="1002792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68224" y="5870448"/>
            <a:ext cx="2901696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90019" y="6285122"/>
            <a:ext cx="62992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01384" y="6170822"/>
            <a:ext cx="67056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40.jp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38.jpeg"/><Relationship Id="rId4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43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jpg"/><Relationship Id="rId5" Type="http://schemas.openxmlformats.org/officeDocument/2006/relationships/image" Target="../media/image41.jpeg"/><Relationship Id="rId4" Type="http://schemas.openxmlformats.org/officeDocument/2006/relationships/image" Target="../media/image3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4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jpg"/><Relationship Id="rId5" Type="http://schemas.openxmlformats.org/officeDocument/2006/relationships/image" Target="../media/image44.jpg"/><Relationship Id="rId4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49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52.jp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jpg"/><Relationship Id="rId5" Type="http://schemas.openxmlformats.org/officeDocument/2006/relationships/image" Target="../media/image50.jpg"/><Relationship Id="rId4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5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jpg"/><Relationship Id="rId5" Type="http://schemas.openxmlformats.org/officeDocument/2006/relationships/image" Target="../media/image53.jpg"/><Relationship Id="rId4" Type="http://schemas.openxmlformats.org/officeDocument/2006/relationships/image" Target="../media/image3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5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jpg"/><Relationship Id="rId5" Type="http://schemas.openxmlformats.org/officeDocument/2006/relationships/image" Target="../media/image56.jpeg"/><Relationship Id="rId4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61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jpg"/><Relationship Id="rId5" Type="http://schemas.openxmlformats.org/officeDocument/2006/relationships/image" Target="../media/image59.jpeg"/><Relationship Id="rId4" Type="http://schemas.openxmlformats.org/officeDocument/2006/relationships/image" Target="../media/image3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jpeg"/><Relationship Id="rId13" Type="http://schemas.openxmlformats.org/officeDocument/2006/relationships/image" Target="../media/image72.jpeg"/><Relationship Id="rId3" Type="http://schemas.openxmlformats.org/officeDocument/2006/relationships/image" Target="../media/image62.png"/><Relationship Id="rId7" Type="http://schemas.openxmlformats.org/officeDocument/2006/relationships/image" Target="../media/image66.png"/><Relationship Id="rId12" Type="http://schemas.openxmlformats.org/officeDocument/2006/relationships/image" Target="../media/image71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png"/><Relationship Id="rId11" Type="http://schemas.openxmlformats.org/officeDocument/2006/relationships/image" Target="../media/image70.jpeg"/><Relationship Id="rId5" Type="http://schemas.openxmlformats.org/officeDocument/2006/relationships/image" Target="../media/image64.jpeg"/><Relationship Id="rId15" Type="http://schemas.openxmlformats.org/officeDocument/2006/relationships/image" Target="../media/image74.png"/><Relationship Id="rId10" Type="http://schemas.openxmlformats.org/officeDocument/2006/relationships/image" Target="../media/image69.jpeg"/><Relationship Id="rId4" Type="http://schemas.openxmlformats.org/officeDocument/2006/relationships/image" Target="../media/image63.jpeg"/><Relationship Id="rId9" Type="http://schemas.openxmlformats.org/officeDocument/2006/relationships/image" Target="../media/image68.jpeg"/><Relationship Id="rId14" Type="http://schemas.openxmlformats.org/officeDocument/2006/relationships/image" Target="../media/image73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jpeg"/><Relationship Id="rId13" Type="http://schemas.openxmlformats.org/officeDocument/2006/relationships/image" Target="../media/image84.jpeg"/><Relationship Id="rId3" Type="http://schemas.openxmlformats.org/officeDocument/2006/relationships/image" Target="../media/image74.png"/><Relationship Id="rId7" Type="http://schemas.openxmlformats.org/officeDocument/2006/relationships/image" Target="../media/image78.jpeg"/><Relationship Id="rId12" Type="http://schemas.openxmlformats.org/officeDocument/2006/relationships/image" Target="../media/image83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7.jpeg"/><Relationship Id="rId11" Type="http://schemas.openxmlformats.org/officeDocument/2006/relationships/image" Target="../media/image82.jpeg"/><Relationship Id="rId5" Type="http://schemas.openxmlformats.org/officeDocument/2006/relationships/image" Target="../media/image76.jpeg"/><Relationship Id="rId10" Type="http://schemas.openxmlformats.org/officeDocument/2006/relationships/image" Target="../media/image81.jpeg"/><Relationship Id="rId4" Type="http://schemas.openxmlformats.org/officeDocument/2006/relationships/image" Target="../media/image75.png"/><Relationship Id="rId9" Type="http://schemas.openxmlformats.org/officeDocument/2006/relationships/image" Target="../media/image80.jpeg"/><Relationship Id="rId14" Type="http://schemas.openxmlformats.org/officeDocument/2006/relationships/image" Target="../media/image8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jpeg"/><Relationship Id="rId13" Type="http://schemas.openxmlformats.org/officeDocument/2006/relationships/image" Target="../media/image96.png"/><Relationship Id="rId3" Type="http://schemas.openxmlformats.org/officeDocument/2006/relationships/image" Target="../media/image86.png"/><Relationship Id="rId7" Type="http://schemas.openxmlformats.org/officeDocument/2006/relationships/image" Target="../media/image90.png"/><Relationship Id="rId12" Type="http://schemas.openxmlformats.org/officeDocument/2006/relationships/image" Target="../media/image95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9.jpeg"/><Relationship Id="rId11" Type="http://schemas.openxmlformats.org/officeDocument/2006/relationships/image" Target="../media/image94.jpeg"/><Relationship Id="rId5" Type="http://schemas.openxmlformats.org/officeDocument/2006/relationships/image" Target="../media/image88.jpg"/><Relationship Id="rId10" Type="http://schemas.openxmlformats.org/officeDocument/2006/relationships/image" Target="../media/image93.jpeg"/><Relationship Id="rId4" Type="http://schemas.openxmlformats.org/officeDocument/2006/relationships/image" Target="../media/image87.jpeg"/><Relationship Id="rId9" Type="http://schemas.openxmlformats.org/officeDocument/2006/relationships/image" Target="../media/image9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image" Target="../media/image97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1.png"/><Relationship Id="rId5" Type="http://schemas.openxmlformats.org/officeDocument/2006/relationships/image" Target="../media/image100.png"/><Relationship Id="rId4" Type="http://schemas.openxmlformats.org/officeDocument/2006/relationships/image" Target="../media/image99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8.png"/><Relationship Id="rId13" Type="http://schemas.openxmlformats.org/officeDocument/2006/relationships/image" Target="../media/image113.png"/><Relationship Id="rId3" Type="http://schemas.openxmlformats.org/officeDocument/2006/relationships/image" Target="../media/image103.png"/><Relationship Id="rId7" Type="http://schemas.openxmlformats.org/officeDocument/2006/relationships/image" Target="../media/image107.png"/><Relationship Id="rId12" Type="http://schemas.openxmlformats.org/officeDocument/2006/relationships/image" Target="../media/image112.jpe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6.png"/><Relationship Id="rId11" Type="http://schemas.openxmlformats.org/officeDocument/2006/relationships/image" Target="../media/image111.png"/><Relationship Id="rId5" Type="http://schemas.openxmlformats.org/officeDocument/2006/relationships/image" Target="../media/image105.png"/><Relationship Id="rId15" Type="http://schemas.openxmlformats.org/officeDocument/2006/relationships/image" Target="../media/image101.png"/><Relationship Id="rId10" Type="http://schemas.openxmlformats.org/officeDocument/2006/relationships/image" Target="../media/image110.png"/><Relationship Id="rId4" Type="http://schemas.openxmlformats.org/officeDocument/2006/relationships/image" Target="../media/image104.png"/><Relationship Id="rId9" Type="http://schemas.openxmlformats.org/officeDocument/2006/relationships/image" Target="../media/image109.png"/><Relationship Id="rId14" Type="http://schemas.openxmlformats.org/officeDocument/2006/relationships/image" Target="../media/image114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1.jpeg"/><Relationship Id="rId3" Type="http://schemas.openxmlformats.org/officeDocument/2006/relationships/image" Target="../media/image116.png"/><Relationship Id="rId7" Type="http://schemas.openxmlformats.org/officeDocument/2006/relationships/image" Target="../media/image120.jpeg"/><Relationship Id="rId2" Type="http://schemas.openxmlformats.org/officeDocument/2006/relationships/image" Target="../media/image115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9.jpeg"/><Relationship Id="rId11" Type="http://schemas.openxmlformats.org/officeDocument/2006/relationships/image" Target="../media/image101.png"/><Relationship Id="rId5" Type="http://schemas.openxmlformats.org/officeDocument/2006/relationships/image" Target="../media/image118.jpeg"/><Relationship Id="rId10" Type="http://schemas.openxmlformats.org/officeDocument/2006/relationships/image" Target="../media/image123.jpeg"/><Relationship Id="rId4" Type="http://schemas.openxmlformats.org/officeDocument/2006/relationships/image" Target="../media/image117.jpeg"/><Relationship Id="rId9" Type="http://schemas.openxmlformats.org/officeDocument/2006/relationships/image" Target="../media/image12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jpg"/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10" Type="http://schemas.openxmlformats.org/officeDocument/2006/relationships/image" Target="../media/image12.png"/><Relationship Id="rId4" Type="http://schemas.openxmlformats.org/officeDocument/2006/relationships/image" Target="../media/image6.jpeg"/><Relationship Id="rId9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13" Type="http://schemas.openxmlformats.org/officeDocument/2006/relationships/image" Target="../media/image23.jpe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image" Target="../media/image22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21.jpe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jpeg"/><Relationship Id="rId14" Type="http://schemas.openxmlformats.org/officeDocument/2006/relationships/image" Target="../media/image2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g"/><Relationship Id="rId5" Type="http://schemas.openxmlformats.org/officeDocument/2006/relationships/image" Target="../media/image26.jpeg"/><Relationship Id="rId4" Type="http://schemas.openxmlformats.org/officeDocument/2006/relationships/image" Target="../media/image25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3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g"/><Relationship Id="rId5" Type="http://schemas.openxmlformats.org/officeDocument/2006/relationships/image" Target="../media/image28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33.jp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g"/><Relationship Id="rId5" Type="http://schemas.openxmlformats.org/officeDocument/2006/relationships/image" Target="../media/image31.jpe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37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g"/><Relationship Id="rId5" Type="http://schemas.openxmlformats.org/officeDocument/2006/relationships/image" Target="../media/image35.jpeg"/><Relationship Id="rId4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79576" y="116633"/>
            <a:ext cx="67687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Bookman Old Style" pitchFamily="18" charset="0"/>
                <a:ea typeface="Calibri"/>
              </a:rPr>
              <a:t> </a:t>
            </a:r>
            <a:endParaRPr lang="ru-RU" sz="2400" dirty="0">
              <a:solidFill>
                <a:srgbClr val="FF0000"/>
              </a:solidFill>
              <a:latin typeface="Bookman Old Style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63677" y="347465"/>
            <a:ext cx="11105536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0070C0"/>
                </a:solidFill>
              </a:rPr>
              <a:t> </a:t>
            </a:r>
            <a:r>
              <a:rPr lang="ru-RU" sz="4400" b="1" dirty="0" smtClean="0">
                <a:solidFill>
                  <a:srgbClr val="0070C0"/>
                </a:solidFill>
              </a:rPr>
              <a:t>Игра</a:t>
            </a:r>
          </a:p>
          <a:p>
            <a:pPr algn="ctr"/>
            <a:r>
              <a:rPr lang="ru-RU" sz="4400" b="1" dirty="0" smtClean="0">
                <a:solidFill>
                  <a:srgbClr val="0070C0"/>
                </a:solidFill>
              </a:rPr>
              <a:t> </a:t>
            </a:r>
            <a:r>
              <a:rPr lang="ru-RU" sz="4400" b="1" dirty="0" smtClean="0">
                <a:solidFill>
                  <a:srgbClr val="FF0000"/>
                </a:solidFill>
                <a:latin typeface="Bookman Old Style" pitchFamily="18" charset="0"/>
              </a:rPr>
              <a:t>«По </a:t>
            </a:r>
            <a:r>
              <a:rPr lang="ru-RU" sz="4400" b="1" dirty="0" smtClean="0">
                <a:solidFill>
                  <a:srgbClr val="FF0000"/>
                </a:solidFill>
                <a:latin typeface="Bookman Old Style" pitchFamily="18" charset="0"/>
              </a:rPr>
              <a:t>ступенькам </a:t>
            </a:r>
            <a:r>
              <a:rPr lang="ru-RU" sz="4400" b="1" dirty="0">
                <a:solidFill>
                  <a:srgbClr val="FF0000"/>
                </a:solidFill>
                <a:latin typeface="Bookman Old Style" pitchFamily="18" charset="0"/>
              </a:rPr>
              <a:t>финансовой грамотности»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213" y="2161407"/>
            <a:ext cx="3320026" cy="43388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961239" y="5300310"/>
            <a:ext cx="480797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Bookman Old Style" pitchFamily="18" charset="0"/>
              </a:rPr>
              <a:t>            Автор: </a:t>
            </a:r>
            <a:r>
              <a:rPr lang="ru-RU" sz="2400" dirty="0" smtClean="0">
                <a:latin typeface="Bookman Old Style" pitchFamily="18" charset="0"/>
              </a:rPr>
              <a:t>воспитатель</a:t>
            </a:r>
            <a:endParaRPr lang="ru-RU" sz="2400" dirty="0">
              <a:latin typeface="Bookman Old Style" pitchFamily="18" charset="0"/>
            </a:endParaRPr>
          </a:p>
          <a:p>
            <a:r>
              <a:rPr lang="ru-RU" sz="2400" dirty="0">
                <a:latin typeface="Bookman Old Style" pitchFamily="18" charset="0"/>
              </a:rPr>
              <a:t>           </a:t>
            </a:r>
            <a:r>
              <a:rPr lang="ru-RU" sz="2400" dirty="0" smtClean="0">
                <a:latin typeface="Bookman Old Style" pitchFamily="18" charset="0"/>
              </a:rPr>
              <a:t>             Садыкова З.А.</a:t>
            </a:r>
            <a:endParaRPr lang="ru-RU" sz="2400" dirty="0"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6604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86697" y="188641"/>
            <a:ext cx="1116452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accent6"/>
                </a:solidFill>
                <a:latin typeface="Bookman Old Style" pitchFamily="18" charset="0"/>
              </a:rPr>
              <a:t>Чтоб хранить свои доходы, на карманные расходы. Требуется мне, эта вещь, что с дыркой на спине…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91657" y="6226150"/>
            <a:ext cx="719137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96414" y="4725145"/>
            <a:ext cx="479553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0070C0"/>
                </a:solidFill>
                <a:latin typeface="Bookman Old Style" panose="02050604050505020204" pitchFamily="18" charset="0"/>
              </a:rPr>
              <a:t>Копилка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86697" y="1592957"/>
            <a:ext cx="3449065" cy="2728319"/>
          </a:xfrm>
          <a:prstGeom prst="rect">
            <a:avLst/>
          </a:prstGeom>
          <a:blipFill dpi="0"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8050829" y="1628800"/>
            <a:ext cx="3617089" cy="2692475"/>
          </a:xfrm>
          <a:prstGeom prst="rect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4277032" y="3324137"/>
            <a:ext cx="3259128" cy="3191732"/>
          </a:xfrm>
          <a:prstGeom prst="rect">
            <a:avLst/>
          </a:prstGeom>
          <a:blipFill dpi="0"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5670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8206" y="188641"/>
            <a:ext cx="1156273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accent6"/>
                </a:solidFill>
                <a:latin typeface="Bookman Old Style" pitchFamily="18" charset="0"/>
              </a:rPr>
              <a:t>Маленькая, кругленькая, из кармана в карман скачет… 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03408" y="6122388"/>
            <a:ext cx="719137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19433" y="1299012"/>
            <a:ext cx="3111603" cy="3168087"/>
          </a:xfrm>
          <a:prstGeom prst="rect">
            <a:avLst/>
          </a:prstGeom>
          <a:blipFill dpi="0"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8718528" y="1270846"/>
            <a:ext cx="3044449" cy="2906478"/>
          </a:xfrm>
          <a:prstGeom prst="rect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691843" y="3493706"/>
            <a:ext cx="3287033" cy="3011661"/>
          </a:xfrm>
          <a:prstGeom prst="rect">
            <a:avLst/>
          </a:prstGeom>
          <a:blipFill dpi="0"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 rot="10800000" flipV="1">
            <a:off x="9169495" y="4206971"/>
            <a:ext cx="214251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0070C0"/>
                </a:solidFill>
                <a:latin typeface="Bookman Old Style" panose="02050604050505020204" pitchFamily="18" charset="0"/>
              </a:rPr>
              <a:t>Монета</a:t>
            </a:r>
          </a:p>
        </p:txBody>
      </p:sp>
    </p:spTree>
    <p:extLst>
      <p:ext uri="{BB962C8B-B14F-4D97-AF65-F5344CB8AC3E}">
        <p14:creationId xmlns:p14="http://schemas.microsoft.com/office/powerpoint/2010/main" val="567872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9715" y="764706"/>
            <a:ext cx="1160698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accent6"/>
                </a:solidFill>
                <a:latin typeface="Bookman Old Style" pitchFamily="18" charset="0"/>
              </a:rPr>
              <a:t>Герой, </a:t>
            </a:r>
            <a:r>
              <a:rPr lang="ru-RU" sz="2800" b="1" dirty="0" smtClean="0">
                <a:solidFill>
                  <a:schemeClr val="accent6"/>
                </a:solidFill>
                <a:latin typeface="Bookman Old Style" pitchFamily="18" charset="0"/>
              </a:rPr>
              <a:t>какой </a:t>
            </a:r>
            <a:r>
              <a:rPr lang="ru-RU" sz="2800" b="1" dirty="0">
                <a:solidFill>
                  <a:schemeClr val="accent6"/>
                </a:solidFill>
                <a:latin typeface="Bookman Old Style" pitchFamily="18" charset="0"/>
              </a:rPr>
              <a:t>сказки закопал 5 золотых монет на Поле Чудес в Стране Дураков, чтобы вырастить золотое дерево. </a:t>
            </a:r>
            <a:r>
              <a:rPr lang="ru-RU" sz="2800" b="1" dirty="0" smtClean="0">
                <a:solidFill>
                  <a:schemeClr val="accent6"/>
                </a:solidFill>
                <a:latin typeface="Bookman Old Style" pitchFamily="18" charset="0"/>
              </a:rPr>
              <a:t>Как </a:t>
            </a:r>
            <a:r>
              <a:rPr lang="ru-RU" sz="2800" b="1" dirty="0">
                <a:solidFill>
                  <a:schemeClr val="accent6"/>
                </a:solidFill>
                <a:latin typeface="Bookman Old Style" pitchFamily="18" charset="0"/>
              </a:rPr>
              <a:t>его зовут?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207568" y="116632"/>
            <a:ext cx="72728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Bookman Old Style" pitchFamily="18" charset="0"/>
              </a:rPr>
              <a:t>«Угадай сказку» </a:t>
            </a:r>
            <a:endParaRPr lang="ru-RU" sz="2800" b="1" dirty="0">
              <a:solidFill>
                <a:srgbClr val="0070C0"/>
              </a:solidFill>
              <a:latin typeface="Bookman Old Style" pitchFamily="18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97559" y="6021289"/>
            <a:ext cx="719137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17639" y="2704147"/>
            <a:ext cx="2807947" cy="2944486"/>
          </a:xfrm>
          <a:prstGeom prst="rect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9320980" y="2600908"/>
            <a:ext cx="2595715" cy="2944486"/>
          </a:xfrm>
          <a:prstGeom prst="rect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630994" y="3614995"/>
            <a:ext cx="3640852" cy="2985731"/>
          </a:xfrm>
          <a:prstGeom prst="rect">
            <a:avLst/>
          </a:prstGeom>
          <a:blipFill dpi="0"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9813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3457" y="188642"/>
            <a:ext cx="1138575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accent6"/>
                </a:solidFill>
                <a:latin typeface="Bookman Old Style" pitchFamily="18" charset="0"/>
              </a:rPr>
              <a:t>Что нашла Муха, когда пошла по полю в сказке «Муха-Цокотуха»?</a:t>
            </a:r>
            <a:r>
              <a:rPr lang="ru-RU" sz="2400" b="1" dirty="0">
                <a:solidFill>
                  <a:schemeClr val="accent6"/>
                </a:solidFill>
                <a:latin typeface="Bookman Old Style" pitchFamily="18" charset="0"/>
              </a:rPr>
              <a:t> 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8271" y="6093297"/>
            <a:ext cx="719137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501445" y="1765928"/>
            <a:ext cx="3059173" cy="2968304"/>
          </a:xfrm>
          <a:prstGeom prst="rect">
            <a:avLst/>
          </a:prstGeom>
          <a:blipFill dpi="0"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8290942" y="1765928"/>
            <a:ext cx="3152913" cy="2968304"/>
          </a:xfrm>
          <a:prstGeom prst="rect">
            <a:avLst/>
          </a:prstGeom>
          <a:blipFill dpi="0"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055805" y="3250081"/>
            <a:ext cx="3746091" cy="3275264"/>
          </a:xfrm>
          <a:prstGeom prst="rect">
            <a:avLst/>
          </a:prstGeom>
          <a:blipFill dpi="0"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3594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4968" y="188641"/>
            <a:ext cx="1159223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accent6"/>
                </a:solidFill>
                <a:latin typeface="Bookman Old Style" pitchFamily="18" charset="0"/>
              </a:rPr>
              <a:t>Назовите сказку о волшебном олене, у которого было особенное копытце с помощью, которого можно добывать драгоценные камни. 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8063" y="6108783"/>
            <a:ext cx="719137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30942" y="2091474"/>
            <a:ext cx="3420443" cy="3026215"/>
          </a:xfrm>
          <a:prstGeom prst="rect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8434928" y="2091474"/>
            <a:ext cx="3387984" cy="3026215"/>
          </a:xfrm>
          <a:prstGeom prst="rect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468761" y="3244645"/>
            <a:ext cx="3362633" cy="3260131"/>
          </a:xfrm>
          <a:prstGeom prst="rect">
            <a:avLst/>
          </a:prstGeom>
          <a:blipFill dpi="0"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7303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60439" y="188642"/>
            <a:ext cx="1010756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accent6"/>
                </a:solidFill>
                <a:latin typeface="Bookman Old Style" pitchFamily="18" charset="0"/>
              </a:rPr>
              <a:t>Какой сказочный герой выполнял все желания старухи?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2160" y="6196666"/>
            <a:ext cx="719137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42452" y="1705391"/>
            <a:ext cx="3201293" cy="2763370"/>
          </a:xfrm>
          <a:prstGeom prst="rect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8509819" y="1705390"/>
            <a:ext cx="3111910" cy="2763369"/>
          </a:xfrm>
          <a:prstGeom prst="rect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499599" y="3240181"/>
            <a:ext cx="3352391" cy="2956485"/>
          </a:xfrm>
          <a:prstGeom prst="rect">
            <a:avLst/>
          </a:prstGeom>
          <a:blipFill dpi="0"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1858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42451" y="260650"/>
            <a:ext cx="1132676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accent6"/>
                </a:solidFill>
                <a:latin typeface="Bookman Old Style" pitchFamily="18" charset="0"/>
              </a:rPr>
              <a:t>В какой сказке сказочный персонаж периодически нёс золотые яйца? 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6431" y="6086793"/>
            <a:ext cx="719137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48928" y="1843549"/>
            <a:ext cx="3229897" cy="2934928"/>
          </a:xfrm>
          <a:prstGeom prst="rect">
            <a:avLst/>
          </a:prstGeom>
          <a:blipFill dpi="0"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8368146" y="1843549"/>
            <a:ext cx="3047106" cy="2934928"/>
          </a:xfrm>
          <a:prstGeom prst="rect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422189" y="3482306"/>
            <a:ext cx="3367283" cy="2972717"/>
          </a:xfrm>
          <a:prstGeom prst="rect">
            <a:avLst/>
          </a:prstGeom>
          <a:blipFill dpi="0"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9744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70155" y="188641"/>
            <a:ext cx="1089905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accent6"/>
                </a:solidFill>
                <a:latin typeface="Bookman Old Style" pitchFamily="18" charset="0"/>
              </a:rPr>
              <a:t>В какой сказке сказочные герои поют песню: «Завтра дальняя дорога, выпадает королю. У него деньжонок много, а я денежки люблю!»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3523" y="6134506"/>
            <a:ext cx="719137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516194" y="1999244"/>
            <a:ext cx="3111909" cy="2911968"/>
          </a:xfrm>
          <a:prstGeom prst="rect">
            <a:avLst/>
          </a:prstGeom>
          <a:blipFill dpi="0"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8068836" y="1999244"/>
            <a:ext cx="3154687" cy="3015208"/>
          </a:xfrm>
          <a:prstGeom prst="rect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4424516" y="3701845"/>
            <a:ext cx="3153920" cy="2879064"/>
          </a:xfrm>
          <a:prstGeom prst="rect">
            <a:avLst/>
          </a:prstGeom>
          <a:blipFill dpi="0"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6665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 rot="20220177">
            <a:off x="250287" y="1048131"/>
            <a:ext cx="1829670" cy="140531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48477" y="219075"/>
            <a:ext cx="120070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«Определи и назови, что человек может купить за деньги?»</a:t>
            </a:r>
            <a:endParaRPr lang="ru-RU" sz="2800" b="1" dirty="0">
              <a:solidFill>
                <a:srgbClr val="0070C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3285" y="2522293"/>
            <a:ext cx="3051662" cy="257898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90512">
            <a:off x="233216" y="987585"/>
            <a:ext cx="1917290" cy="1526405"/>
          </a:xfrm>
          <a:prstGeom prst="rect">
            <a:avLst/>
          </a:prstGeom>
        </p:spPr>
      </p:pic>
      <p:sp>
        <p:nvSpPr>
          <p:cNvPr id="7" name="Скругленный прямоугольник 6"/>
          <p:cNvSpPr/>
          <p:nvPr/>
        </p:nvSpPr>
        <p:spPr>
          <a:xfrm>
            <a:off x="2949676" y="1125791"/>
            <a:ext cx="1828801" cy="13716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82462" y="3185653"/>
            <a:ext cx="1799304" cy="143059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8226226" y="3167455"/>
            <a:ext cx="1809964" cy="135585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 rot="1109884">
            <a:off x="9822423" y="1147502"/>
            <a:ext cx="1917291" cy="146992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78715" y="4900197"/>
            <a:ext cx="1946788" cy="154858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EEEEEE"/>
              </a:clrFrom>
              <a:clrTo>
                <a:srgbClr val="EEEEE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2917" y="1141540"/>
            <a:ext cx="1445342" cy="128474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077" y="3151239"/>
            <a:ext cx="1848073" cy="1161206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80" r="19106"/>
          <a:stretch/>
        </p:blipFill>
        <p:spPr>
          <a:xfrm>
            <a:off x="8226226" y="3146798"/>
            <a:ext cx="1561946" cy="132997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715" y="4953683"/>
            <a:ext cx="2051801" cy="1367868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01866">
            <a:off x="10026619" y="1240832"/>
            <a:ext cx="1638961" cy="1339927"/>
          </a:xfrm>
          <a:prstGeom prst="rect">
            <a:avLst/>
          </a:prstGeom>
        </p:spPr>
      </p:pic>
      <p:grpSp>
        <p:nvGrpSpPr>
          <p:cNvPr id="31" name="Группа 30"/>
          <p:cNvGrpSpPr/>
          <p:nvPr/>
        </p:nvGrpSpPr>
        <p:grpSpPr>
          <a:xfrm rot="20360519">
            <a:off x="8741903" y="5156037"/>
            <a:ext cx="1571226" cy="1629275"/>
            <a:chOff x="8964120" y="5003863"/>
            <a:chExt cx="1571226" cy="1629275"/>
          </a:xfrm>
        </p:grpSpPr>
        <p:sp>
          <p:nvSpPr>
            <p:cNvPr id="20" name="Скругленный прямоугольник 19"/>
            <p:cNvSpPr/>
            <p:nvPr/>
          </p:nvSpPr>
          <p:spPr>
            <a:xfrm rot="1301923">
              <a:off x="8964120" y="5003863"/>
              <a:ext cx="1571226" cy="1629275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1" name="Рисунок 20"/>
            <p:cNvPicPr>
              <a:picLocks noChangeAspect="1"/>
            </p:cNvPicPr>
            <p:nvPr/>
          </p:nvPicPr>
          <p:blipFill>
            <a:blip r:embed="rId10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492081">
              <a:off x="9154822" y="5024356"/>
              <a:ext cx="1157990" cy="1567629"/>
            </a:xfrm>
            <a:prstGeom prst="rect">
              <a:avLst/>
            </a:prstGeom>
          </p:spPr>
        </p:pic>
      </p:grpSp>
      <p:grpSp>
        <p:nvGrpSpPr>
          <p:cNvPr id="28" name="Группа 27"/>
          <p:cNvGrpSpPr/>
          <p:nvPr/>
        </p:nvGrpSpPr>
        <p:grpSpPr>
          <a:xfrm>
            <a:off x="2890514" y="2853972"/>
            <a:ext cx="1740312" cy="1430591"/>
            <a:chOff x="2949676" y="3185652"/>
            <a:chExt cx="1740312" cy="1430591"/>
          </a:xfrm>
        </p:grpSpPr>
        <p:sp>
          <p:nvSpPr>
            <p:cNvPr id="18" name="Скругленный прямоугольник 17"/>
            <p:cNvSpPr/>
            <p:nvPr/>
          </p:nvSpPr>
          <p:spPr>
            <a:xfrm>
              <a:off x="2949676" y="3185652"/>
              <a:ext cx="1740312" cy="1430591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2" name="Рисунок 21"/>
            <p:cNvPicPr>
              <a:picLocks noChangeAspect="1"/>
            </p:cNvPicPr>
            <p:nvPr/>
          </p:nvPicPr>
          <p:blipFill rotWithShape="1">
            <a:blip r:embed="rId11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9936"/>
            <a:stretch/>
          </p:blipFill>
          <p:spPr>
            <a:xfrm>
              <a:off x="3023082" y="3277828"/>
              <a:ext cx="1475177" cy="1246239"/>
            </a:xfrm>
            <a:prstGeom prst="rect">
              <a:avLst/>
            </a:prstGeom>
          </p:spPr>
        </p:pic>
      </p:grpSp>
      <p:grpSp>
        <p:nvGrpSpPr>
          <p:cNvPr id="27" name="Группа 26"/>
          <p:cNvGrpSpPr/>
          <p:nvPr/>
        </p:nvGrpSpPr>
        <p:grpSpPr>
          <a:xfrm>
            <a:off x="6177305" y="1141540"/>
            <a:ext cx="1837642" cy="1320160"/>
            <a:chOff x="6177305" y="1141540"/>
            <a:chExt cx="1837642" cy="1320160"/>
          </a:xfrm>
        </p:grpSpPr>
        <p:sp>
          <p:nvSpPr>
            <p:cNvPr id="17" name="Скругленный прямоугольник 16"/>
            <p:cNvSpPr/>
            <p:nvPr/>
          </p:nvSpPr>
          <p:spPr>
            <a:xfrm>
              <a:off x="6205536" y="1141540"/>
              <a:ext cx="1809411" cy="1320160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3" name="Рисунок 22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77305" y="1286344"/>
              <a:ext cx="1837642" cy="1050494"/>
            </a:xfrm>
            <a:prstGeom prst="rect">
              <a:avLst/>
            </a:prstGeom>
          </p:spPr>
        </p:pic>
      </p:grpSp>
      <p:grpSp>
        <p:nvGrpSpPr>
          <p:cNvPr id="29" name="Группа 28"/>
          <p:cNvGrpSpPr/>
          <p:nvPr/>
        </p:nvGrpSpPr>
        <p:grpSpPr>
          <a:xfrm>
            <a:off x="4963285" y="5257245"/>
            <a:ext cx="1814051" cy="1426861"/>
            <a:chOff x="4896464" y="4900197"/>
            <a:chExt cx="1814051" cy="1426861"/>
          </a:xfrm>
        </p:grpSpPr>
        <p:sp>
          <p:nvSpPr>
            <p:cNvPr id="19" name="Скругленный прямоугольник 18"/>
            <p:cNvSpPr/>
            <p:nvPr/>
          </p:nvSpPr>
          <p:spPr>
            <a:xfrm>
              <a:off x="4896464" y="4900197"/>
              <a:ext cx="1814051" cy="1426861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4" name="Рисунок 23"/>
            <p:cNvPicPr>
              <a:picLocks noChangeAspect="1"/>
            </p:cNvPicPr>
            <p:nvPr/>
          </p:nvPicPr>
          <p:blipFill>
            <a:blip r:embed="rId1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68956" y="4942509"/>
              <a:ext cx="1447033" cy="1379042"/>
            </a:xfrm>
            <a:prstGeom prst="rect">
              <a:avLst/>
            </a:prstGeom>
          </p:spPr>
        </p:pic>
      </p:grpSp>
      <p:grpSp>
        <p:nvGrpSpPr>
          <p:cNvPr id="30" name="Группа 29"/>
          <p:cNvGrpSpPr/>
          <p:nvPr/>
        </p:nvGrpSpPr>
        <p:grpSpPr>
          <a:xfrm>
            <a:off x="10588745" y="3277827"/>
            <a:ext cx="1357449" cy="2016844"/>
            <a:chOff x="10588745" y="3277827"/>
            <a:chExt cx="1357449" cy="2016844"/>
          </a:xfrm>
        </p:grpSpPr>
        <p:sp>
          <p:nvSpPr>
            <p:cNvPr id="25" name="Скругленный прямоугольник 24"/>
            <p:cNvSpPr/>
            <p:nvPr/>
          </p:nvSpPr>
          <p:spPr>
            <a:xfrm>
              <a:off x="10588745" y="3277827"/>
              <a:ext cx="1357449" cy="2016844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6" name="Рисунок 25"/>
            <p:cNvPicPr>
              <a:picLocks noChangeAspect="1"/>
            </p:cNvPicPr>
            <p:nvPr/>
          </p:nvPicPr>
          <p:blipFill rotWithShape="1">
            <a:blip r:embed="rId1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7742"/>
            <a:stretch/>
          </p:blipFill>
          <p:spPr>
            <a:xfrm>
              <a:off x="10789952" y="3569268"/>
              <a:ext cx="1156241" cy="1602314"/>
            </a:xfrm>
            <a:prstGeom prst="rect">
              <a:avLst/>
            </a:prstGeom>
          </p:spPr>
        </p:pic>
      </p:grp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13946" y="6159058"/>
            <a:ext cx="719137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4693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6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2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3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54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0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3459" y="123825"/>
            <a:ext cx="110894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 </a:t>
            </a:r>
            <a:r>
              <a:rPr lang="ru-RU" sz="2800" b="1" dirty="0" smtClean="0">
                <a:solidFill>
                  <a:srgbClr val="0070C0"/>
                </a:solidFill>
                <a:latin typeface="Bookman Old Style" pitchFamily="18" charset="0"/>
              </a:rPr>
              <a:t>«Определи и назови, что нельзя  купить за деньги?»</a:t>
            </a:r>
            <a:endParaRPr lang="ru-RU" sz="2800" b="1" dirty="0">
              <a:solidFill>
                <a:srgbClr val="0070C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72863" y="6147159"/>
            <a:ext cx="719137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5418" y="2217457"/>
            <a:ext cx="3002540" cy="2529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4" name="Прямая соединительная линия 3"/>
          <p:cNvCxnSpPr/>
          <p:nvPr/>
        </p:nvCxnSpPr>
        <p:spPr>
          <a:xfrm flipH="1">
            <a:off x="4686260" y="2513805"/>
            <a:ext cx="2949677" cy="209073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5010725" y="2334174"/>
            <a:ext cx="2300749" cy="255147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Скругленный прямоугольник 14"/>
          <p:cNvSpPr/>
          <p:nvPr/>
        </p:nvSpPr>
        <p:spPr>
          <a:xfrm>
            <a:off x="3111909" y="1061884"/>
            <a:ext cx="1745841" cy="1194619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8155858" y="3735802"/>
            <a:ext cx="1209368" cy="197840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7462684" y="1061885"/>
            <a:ext cx="1740310" cy="131260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5198729" y="5011532"/>
            <a:ext cx="1924742" cy="128603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10176388" y="1548581"/>
            <a:ext cx="1902542" cy="149696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129" name="Группа 5128"/>
          <p:cNvGrpSpPr/>
          <p:nvPr/>
        </p:nvGrpSpPr>
        <p:grpSpPr>
          <a:xfrm>
            <a:off x="265470" y="3559174"/>
            <a:ext cx="1637071" cy="1298623"/>
            <a:chOff x="265470" y="3559174"/>
            <a:chExt cx="1637071" cy="1298623"/>
          </a:xfrm>
        </p:grpSpPr>
        <p:sp>
          <p:nvSpPr>
            <p:cNvPr id="17" name="Скругленный прямоугольник 16"/>
            <p:cNvSpPr/>
            <p:nvPr/>
          </p:nvSpPr>
          <p:spPr>
            <a:xfrm>
              <a:off x="265470" y="3559174"/>
              <a:ext cx="1637071" cy="1298623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5" name="Рисунок 24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3459" y="3609909"/>
              <a:ext cx="1297858" cy="1247888"/>
            </a:xfrm>
            <a:prstGeom prst="rect">
              <a:avLst/>
            </a:prstGeom>
          </p:spPr>
        </p:pic>
      </p:grpSp>
      <p:pic>
        <p:nvPicPr>
          <p:cNvPr id="26" name="Рисунок 25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4644" y="1147816"/>
            <a:ext cx="1480369" cy="1079189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2978" y="3711423"/>
            <a:ext cx="2264595" cy="2023179"/>
          </a:xfrm>
          <a:prstGeom prst="rect">
            <a:avLst/>
          </a:prstGeom>
        </p:spPr>
      </p:pic>
      <p:grpSp>
        <p:nvGrpSpPr>
          <p:cNvPr id="5127" name="Группа 5126"/>
          <p:cNvGrpSpPr/>
          <p:nvPr/>
        </p:nvGrpSpPr>
        <p:grpSpPr>
          <a:xfrm>
            <a:off x="637177" y="1056430"/>
            <a:ext cx="1678465" cy="1491766"/>
            <a:chOff x="637177" y="1056430"/>
            <a:chExt cx="1678465" cy="1491766"/>
          </a:xfrm>
        </p:grpSpPr>
        <p:sp>
          <p:nvSpPr>
            <p:cNvPr id="14" name="Скругленный прямоугольник 13"/>
            <p:cNvSpPr/>
            <p:nvPr/>
          </p:nvSpPr>
          <p:spPr>
            <a:xfrm rot="19333333">
              <a:off x="637177" y="1145562"/>
              <a:ext cx="1678465" cy="1402634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8" name="Рисунок 27"/>
            <p:cNvPicPr>
              <a:picLocks noChangeAspect="1"/>
            </p:cNvPicPr>
            <p:nvPr/>
          </p:nvPicPr>
          <p:blipFill rotWithShape="1">
            <a:blip r:embed="rId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0698"/>
            <a:stretch/>
          </p:blipFill>
          <p:spPr>
            <a:xfrm>
              <a:off x="823973" y="1056430"/>
              <a:ext cx="1304871" cy="1240631"/>
            </a:xfrm>
            <a:prstGeom prst="rect">
              <a:avLst/>
            </a:prstGeom>
          </p:spPr>
        </p:pic>
      </p:grpSp>
      <p:grpSp>
        <p:nvGrpSpPr>
          <p:cNvPr id="5130" name="Группа 5129"/>
          <p:cNvGrpSpPr/>
          <p:nvPr/>
        </p:nvGrpSpPr>
        <p:grpSpPr>
          <a:xfrm>
            <a:off x="2175386" y="5011531"/>
            <a:ext cx="1616550" cy="1286029"/>
            <a:chOff x="2175386" y="5011531"/>
            <a:chExt cx="1616550" cy="1286029"/>
          </a:xfrm>
        </p:grpSpPr>
        <p:sp>
          <p:nvSpPr>
            <p:cNvPr id="20" name="Скругленный прямоугольник 19"/>
            <p:cNvSpPr/>
            <p:nvPr/>
          </p:nvSpPr>
          <p:spPr>
            <a:xfrm>
              <a:off x="2175386" y="5011531"/>
              <a:ext cx="1607575" cy="1286029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9" name="Рисунок 28"/>
            <p:cNvPicPr>
              <a:picLocks noChangeAspect="1"/>
            </p:cNvPicPr>
            <p:nvPr/>
          </p:nvPicPr>
          <p:blipFill>
            <a:blip r:embed="rId9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75386" y="5212485"/>
              <a:ext cx="1616550" cy="1077700"/>
            </a:xfrm>
            <a:prstGeom prst="rect">
              <a:avLst/>
            </a:prstGeom>
          </p:spPr>
        </p:pic>
      </p:grpSp>
      <p:pic>
        <p:nvPicPr>
          <p:cNvPr id="30" name="Рисунок 29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2978" y="1018327"/>
            <a:ext cx="1399722" cy="1399722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1225" y="1548581"/>
            <a:ext cx="1578078" cy="1578078"/>
          </a:xfrm>
          <a:prstGeom prst="rect">
            <a:avLst/>
          </a:prstGeom>
        </p:spPr>
      </p:pic>
      <p:pic>
        <p:nvPicPr>
          <p:cNvPr id="5120" name="Рисунок 5119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1814" y="5042091"/>
            <a:ext cx="1318571" cy="1224912"/>
          </a:xfrm>
          <a:prstGeom prst="rect">
            <a:avLst/>
          </a:prstGeom>
        </p:spPr>
      </p:pic>
      <p:grpSp>
        <p:nvGrpSpPr>
          <p:cNvPr id="5131" name="Группа 5130"/>
          <p:cNvGrpSpPr/>
          <p:nvPr/>
        </p:nvGrpSpPr>
        <p:grpSpPr>
          <a:xfrm>
            <a:off x="10311069" y="3957521"/>
            <a:ext cx="1357582" cy="1800553"/>
            <a:chOff x="10311069" y="3957521"/>
            <a:chExt cx="1357582" cy="1800553"/>
          </a:xfrm>
        </p:grpSpPr>
        <p:sp>
          <p:nvSpPr>
            <p:cNvPr id="24" name="Скругленный прямоугольник 23"/>
            <p:cNvSpPr/>
            <p:nvPr/>
          </p:nvSpPr>
          <p:spPr>
            <a:xfrm rot="3142661">
              <a:off x="10098497" y="4187920"/>
              <a:ext cx="1800553" cy="1339755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5121" name="Рисунок 5120"/>
            <p:cNvPicPr>
              <a:picLocks noChangeAspect="1"/>
            </p:cNvPicPr>
            <p:nvPr/>
          </p:nvPicPr>
          <p:blipFill>
            <a:blip r:embed="rId1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215699">
              <a:off x="10311069" y="4068571"/>
              <a:ext cx="1301780" cy="1386347"/>
            </a:xfrm>
            <a:prstGeom prst="rect">
              <a:avLst/>
            </a:prstGeom>
          </p:spPr>
        </p:pic>
      </p:grpSp>
      <p:grpSp>
        <p:nvGrpSpPr>
          <p:cNvPr id="5128" name="Группа 5127"/>
          <p:cNvGrpSpPr/>
          <p:nvPr/>
        </p:nvGrpSpPr>
        <p:grpSpPr>
          <a:xfrm>
            <a:off x="2569360" y="2669971"/>
            <a:ext cx="1481137" cy="1612768"/>
            <a:chOff x="2557265" y="2595717"/>
            <a:chExt cx="1481137" cy="1612768"/>
          </a:xfrm>
        </p:grpSpPr>
        <p:sp>
          <p:nvSpPr>
            <p:cNvPr id="5125" name="Скругленный прямоугольник 5124"/>
            <p:cNvSpPr/>
            <p:nvPr/>
          </p:nvSpPr>
          <p:spPr>
            <a:xfrm>
              <a:off x="2569360" y="2595717"/>
              <a:ext cx="1456949" cy="1612768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5126" name="Picture 5"/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57265" y="2632588"/>
              <a:ext cx="1481137" cy="13589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820026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1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1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1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1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10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7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51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10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8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51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1000"/>
                                        <p:tgtEl>
                                          <p:spTgt spid="51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30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51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1000"/>
                                        <p:tgtEl>
                                          <p:spTgt spid="51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/>
                                        <p:tgtEl>
                                          <p:spTgt spid="5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/>
                                        <p:tgtEl>
                                          <p:spTgt spid="5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31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6038479"/>
              </p:ext>
            </p:extLst>
          </p:nvPr>
        </p:nvGraphicFramePr>
        <p:xfrm>
          <a:off x="0" y="1"/>
          <a:ext cx="12192000" cy="58162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048000"/>
                <a:gridCol w="9144000"/>
              </a:tblGrid>
              <a:tr h="567711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Название: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«По</a:t>
                      </a:r>
                      <a:r>
                        <a:rPr lang="ru-RU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ступенькам финансовой грамотности</a:t>
                      </a:r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»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09784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Возраст детей: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5 -7 лет</a:t>
                      </a:r>
                    </a:p>
                  </a:txBody>
                  <a:tcPr/>
                </a:tc>
              </a:tr>
              <a:tr h="881537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Направление/вид детской деятельности: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Познавательное развитие</a:t>
                      </a:r>
                    </a:p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68036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Цель: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 Формирование у детей положительного отношения к финансовой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 грамотности, интереса к экономике.</a:t>
                      </a:r>
                    </a:p>
                  </a:txBody>
                  <a:tcPr/>
                </a:tc>
              </a:tr>
              <a:tr h="3156193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Задачи: </a:t>
                      </a:r>
                    </a:p>
                    <a:p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Обучающие:</a:t>
                      </a:r>
                      <a:r>
                        <a:rPr lang="ru-RU" sz="2000" b="1" i="1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2000" b="0" i="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</a:t>
                      </a:r>
                      <a:r>
                        <a:rPr lang="ru-RU" sz="20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ознакомить с сущностью основных финансово-экономических категорий. Расширять представления о профессиях и их результате, об источниках денежных доходов и расходов, о том, откуда появляются  деньги в семье и на что расходуется  семейный бюджет.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Развивающие:</a:t>
                      </a:r>
                      <a:r>
                        <a:rPr lang="ru-RU" sz="2000" b="1" i="1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20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Развивать</a:t>
                      </a:r>
                      <a:r>
                        <a:rPr lang="ru-RU" sz="2000" b="0" i="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познавательный интерес детей к вопросам финансовой грамотности, словесно-логическое мышление, слуховое и зрительное восприятие, умение классифицировать, сравнивать, обобщать, устанавливать причинно-следственные и логические связи. </a:t>
                      </a:r>
                      <a:endParaRPr lang="ru-RU" sz="2000" b="0" i="0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000" b="1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Воспитательные:</a:t>
                      </a:r>
                      <a:r>
                        <a:rPr lang="ru-RU" sz="20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  <a:r>
                        <a:rPr lang="ru-RU" sz="20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Воспитывать  внимательность, умение точно</a:t>
                      </a:r>
                    </a:p>
                    <a:p>
                      <a:r>
                        <a:rPr lang="ru-RU" sz="20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следовать инструкции,  коммуникативные навыки при работе в командах. </a:t>
                      </a:r>
                      <a:r>
                        <a:rPr lang="ru-RU" sz="2000" b="0" i="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600068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35277" y="235974"/>
            <a:ext cx="895227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Bookman Old Style" pitchFamily="18" charset="0"/>
              </a:rPr>
              <a:t>«Положи </a:t>
            </a:r>
            <a:r>
              <a:rPr lang="ru-RU" sz="2400" b="1" dirty="0">
                <a:solidFill>
                  <a:srgbClr val="0070C0"/>
                </a:solidFill>
                <a:latin typeface="Bookman Old Style" pitchFamily="18" charset="0"/>
              </a:rPr>
              <a:t>монеты в Банк, кошелек и </a:t>
            </a:r>
            <a:r>
              <a:rPr lang="ru-RU" sz="2400" b="1" dirty="0" smtClean="0">
                <a:solidFill>
                  <a:srgbClr val="0070C0"/>
                </a:solidFill>
                <a:latin typeface="Bookman Old Style" pitchFamily="18" charset="0"/>
              </a:rPr>
              <a:t>копилку»</a:t>
            </a:r>
            <a:endParaRPr lang="ru-RU" sz="2400" b="1" dirty="0">
              <a:solidFill>
                <a:srgbClr val="0070C0"/>
              </a:solidFill>
              <a:latin typeface="Bookman Old Style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8402" y="616572"/>
            <a:ext cx="3775587" cy="28966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374" y="777875"/>
            <a:ext cx="4577941" cy="310595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39" r="10281" b="4680"/>
          <a:stretch/>
        </p:blipFill>
        <p:spPr>
          <a:xfrm>
            <a:off x="6028402" y="3739265"/>
            <a:ext cx="4313904" cy="2889121"/>
          </a:xfrm>
          <a:prstGeom prst="rect">
            <a:avLst/>
          </a:prstGeom>
        </p:spPr>
      </p:pic>
      <p:sp>
        <p:nvSpPr>
          <p:cNvPr id="8" name="Овал 7"/>
          <p:cNvSpPr/>
          <p:nvPr/>
        </p:nvSpPr>
        <p:spPr>
          <a:xfrm>
            <a:off x="1415845" y="697639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atin typeface="Bookman Old Style" pitchFamily="18" charset="0"/>
              </a:rPr>
              <a:t>10</a:t>
            </a:r>
            <a:endParaRPr lang="ru-RU" sz="2400" b="1" dirty="0">
              <a:latin typeface="Bookman Old Style" pitchFamily="18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8495072" y="777875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Bookman Old Style" pitchFamily="18" charset="0"/>
              </a:rPr>
              <a:t>5</a:t>
            </a:r>
            <a:endParaRPr lang="ru-RU" sz="2400" b="1" dirty="0">
              <a:solidFill>
                <a:schemeClr val="bg1"/>
              </a:solidFill>
              <a:latin typeface="Bookman Old Style" pitchFamily="18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8952272" y="3787302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atin typeface="Bookman Old Style" pitchFamily="18" charset="0"/>
              </a:rPr>
              <a:t>15</a:t>
            </a:r>
            <a:endParaRPr lang="ru-RU" sz="2400" b="1" dirty="0">
              <a:latin typeface="Bookman Old Style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897" y="4031316"/>
            <a:ext cx="705464" cy="705464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461" y="5824916"/>
            <a:ext cx="805928" cy="8059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742" y="5824916"/>
            <a:ext cx="803470" cy="803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9232" y="5002774"/>
            <a:ext cx="713814" cy="7138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008" y="3976483"/>
            <a:ext cx="820211" cy="8202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6270" y="4086582"/>
            <a:ext cx="743976" cy="7439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74" y="4826600"/>
            <a:ext cx="764255" cy="7642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0245" y="5042373"/>
            <a:ext cx="782543" cy="78254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7572" y="6017341"/>
            <a:ext cx="900839" cy="90083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10" cstate="print">
            <a:clrChange>
              <a:clrFrom>
                <a:srgbClr val="FFFFFB"/>
              </a:clrFrom>
              <a:clrTo>
                <a:srgbClr val="FFFF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40" t="9304" r="47522" b="6619"/>
          <a:stretch/>
        </p:blipFill>
        <p:spPr>
          <a:xfrm>
            <a:off x="3329649" y="6017341"/>
            <a:ext cx="825682" cy="793590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11" cstate="print">
            <a:clrChange>
              <a:clrFrom>
                <a:srgbClr val="FFFFFB"/>
              </a:clrFrom>
              <a:clrTo>
                <a:srgbClr val="FFFF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40" t="9304" r="47522" b="6619"/>
          <a:stretch/>
        </p:blipFill>
        <p:spPr>
          <a:xfrm>
            <a:off x="3308707" y="4830558"/>
            <a:ext cx="817054" cy="785297"/>
          </a:xfrm>
          <a:prstGeom prst="rect">
            <a:avLst/>
          </a:prstGeom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1628" y="4796694"/>
            <a:ext cx="820594" cy="7941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576" y="6017341"/>
            <a:ext cx="847961" cy="8206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2" name="Picture 10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13703" y="6048949"/>
            <a:ext cx="719137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34513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72055E-7 -3.7037E-7 L 0.70103 0.120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051" y="60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0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8586E-6 1.11022E-16 L 0.58259 0.24097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129" y="1203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0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9.76181E-8 -3.33333E-6 L 0.03631 -0.31435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09" y="-1571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0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83E-6 -7.40741E-7 L 0.6297 0.04954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485" y="24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9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30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03488E-7 -1.48148E-6 L 0.4713 -0.04722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559" y="-236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6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1174E-8 3.7037E-7 L 0.31889 0.01921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944" y="9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1459E-6 -4.07407E-6 L -0.13654 -0.44583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833" y="-222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30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46219E-7 2.59259E-6 L 0.16439 -0.4801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213" y="-240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0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30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2132E-6 -3.7037E-7 L 0.55708 -0.04306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854" y="-21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5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30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9581E-6 -1.85185E-6 L 0.57777 -0.55926 " pathEditMode="relative" rAng="0" ptsTypes="AA">
                                      <p:cBhvr>
                                        <p:cTn id="51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882" y="-2796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4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6848E-6 -2.96296E-6 L -0.104 -0.64352 " pathEditMode="relative" rAng="0" ptsTypes="AA">
                                      <p:cBhvr>
                                        <p:cTn id="5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06" y="-3217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0526E-6 4.81481E-6 L -0.07861 -0.65232 " pathEditMode="relative" rAng="0" ptsTypes="AA">
                                      <p:cBhvr>
                                        <p:cTn id="6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31" y="-326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0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63048E-6 2.96296E-6 L 0.20071 -0.60047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35" y="-300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1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33135" y="250723"/>
            <a:ext cx="561913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 </a:t>
            </a:r>
            <a:r>
              <a:rPr lang="ru-RU" sz="2800" b="1" dirty="0">
                <a:solidFill>
                  <a:srgbClr val="0070C0"/>
                </a:solidFill>
                <a:latin typeface="Bookman Old Style" pitchFamily="18" charset="0"/>
              </a:rPr>
              <a:t>Размен купюры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2" t="22807" r="4279" b="22807"/>
          <a:stretch/>
        </p:blipFill>
        <p:spPr>
          <a:xfrm>
            <a:off x="4766055" y="943855"/>
            <a:ext cx="3052053" cy="1349214"/>
          </a:xfrm>
          <a:prstGeom prst="rect">
            <a:avLst/>
          </a:prstGeom>
        </p:spPr>
      </p:pic>
      <p:sp>
        <p:nvSpPr>
          <p:cNvPr id="4" name="Скругленный прямоугольник 3"/>
          <p:cNvSpPr/>
          <p:nvPr/>
        </p:nvSpPr>
        <p:spPr>
          <a:xfrm>
            <a:off x="294968" y="773943"/>
            <a:ext cx="2846438" cy="2603438"/>
          </a:xfrm>
          <a:prstGeom prst="round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94968" y="4100052"/>
            <a:ext cx="2846438" cy="2551471"/>
          </a:xfrm>
          <a:prstGeom prst="round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8952270" y="873321"/>
            <a:ext cx="2905433" cy="2603438"/>
          </a:xfrm>
          <a:prstGeom prst="round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4306529" y="2532862"/>
            <a:ext cx="4630994" cy="4118661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авно 8"/>
          <p:cNvSpPr/>
          <p:nvPr/>
        </p:nvSpPr>
        <p:spPr>
          <a:xfrm>
            <a:off x="3392129" y="1303423"/>
            <a:ext cx="914400" cy="914400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Равно 9"/>
          <p:cNvSpPr/>
          <p:nvPr/>
        </p:nvSpPr>
        <p:spPr>
          <a:xfrm>
            <a:off x="8023122" y="1618462"/>
            <a:ext cx="914400" cy="914400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Равно 10"/>
          <p:cNvSpPr/>
          <p:nvPr/>
        </p:nvSpPr>
        <p:spPr>
          <a:xfrm>
            <a:off x="3229896" y="4918587"/>
            <a:ext cx="914400" cy="914400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3991" y="2895160"/>
            <a:ext cx="979213" cy="964441"/>
          </a:xfrm>
          <a:prstGeom prst="rect">
            <a:avLst/>
          </a:prstGeom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9024" y="2696680"/>
            <a:ext cx="981075" cy="963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2584" y="3476759"/>
            <a:ext cx="981075" cy="963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3603" y="2744786"/>
            <a:ext cx="981075" cy="963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8115" y="3660293"/>
            <a:ext cx="981075" cy="963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8486" y="3851485"/>
            <a:ext cx="981075" cy="963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1007" y="5496412"/>
            <a:ext cx="981075" cy="963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9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7227" y="4693367"/>
            <a:ext cx="981075" cy="963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30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1592" y="3708399"/>
            <a:ext cx="981075" cy="963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31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7497" y="4501551"/>
            <a:ext cx="1170114" cy="11185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32" name="Picture 1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2026" y="5375787"/>
            <a:ext cx="1166452" cy="11150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33" name="Picture 1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6700" y="4643811"/>
            <a:ext cx="1122829" cy="10733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34" name="Picture 1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22169" y="6063918"/>
            <a:ext cx="719137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20455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1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41143E-6 -2.96296E-6 L -0.59014 -0.529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1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507" y="-264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31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1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69218E-6 3.7037E-6 L -0.50787 -0.49074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394" y="-245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32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1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199E-6 2.22222E-6 L -0.28778 -0.65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395" y="-3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8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1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1307E-6 3.7037E-7 L -0.26825 0.03009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419" y="15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30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51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7142E-7 -2.96296E-6 L -0.29364 0.09236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682" y="46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7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51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4375E-6 -4.07407E-6 L -0.41586 0.0132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51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799" y="6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33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51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0536E-7 1.85185E-6 L -0.35038 0.13565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519" y="678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9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16842E-6 -1.11111E-6 L 0.34205 -0.26088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103" y="-130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51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1827E-6 4.07407E-6 L 0.29741 -0.17246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864" y="-86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3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51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54367E-6 -3.7037E-7 L 0.32527 -0.03704 " pathEditMode="relative" rAng="0" ptsTypes="AA">
                                      <p:cBhvr>
                                        <p:cTn id="51" dur="2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257" y="-18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5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51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67916E-6 4.81481E-6 L 0.30717 -0.22639 " pathEditMode="relative" rAng="0" ptsTypes="AA">
                                      <p:cBhvr>
                                        <p:cTn id="56" dur="2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359" y="-113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6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51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20187E-6 -1.11111E-6 L 0.22973 -0.29074 " pathEditMode="relative" rAng="0" ptsTypes="AA">
                                      <p:cBhvr>
                                        <p:cTn id="61" dur="2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480" y="-145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4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0699" y="165254"/>
            <a:ext cx="3535363" cy="744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657" y="644320"/>
            <a:ext cx="2865437" cy="2620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307" y="3858035"/>
            <a:ext cx="2871787" cy="2620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1250" y="644320"/>
            <a:ext cx="2871787" cy="2620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1249" y="3725299"/>
            <a:ext cx="2871787" cy="2620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7457" y="2524022"/>
            <a:ext cx="4423083" cy="414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5" name="Picture 1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5783" y="1829020"/>
            <a:ext cx="506566" cy="4091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6" name="Picture 1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5783" y="4911161"/>
            <a:ext cx="506413" cy="407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8" name="Picture 1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8469" y="4760529"/>
            <a:ext cx="506413" cy="407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9" name="Picture 1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6310" y="1849027"/>
            <a:ext cx="506413" cy="407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60" name="Picture 1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536" y="909791"/>
            <a:ext cx="3341687" cy="1444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61" name="Picture 17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1049" y="2677559"/>
            <a:ext cx="784173" cy="747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62" name="Picture 18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5156" y="3725299"/>
            <a:ext cx="785813" cy="74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63" name="Picture 19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2108" y="4760529"/>
            <a:ext cx="785813" cy="74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64" name="Picture 2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4688" y="5462765"/>
            <a:ext cx="785813" cy="74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65" name="Picture 21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1279" y="4203649"/>
            <a:ext cx="785813" cy="74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66" name="Picture 2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6295" y="5088115"/>
            <a:ext cx="785813" cy="74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67" name="Picture 23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2217" y="5914922"/>
            <a:ext cx="785813" cy="74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68" name="Picture 24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2599" y="5596962"/>
            <a:ext cx="785813" cy="74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69" name="Picture 25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6359" y="4663668"/>
            <a:ext cx="785813" cy="74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70" name="Picture 26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8825" y="4932363"/>
            <a:ext cx="785813" cy="74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71" name="Picture 27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3963" y="3496492"/>
            <a:ext cx="791139" cy="7770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72" name="Picture 28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8761" y="2865411"/>
            <a:ext cx="747534" cy="7342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73" name="Picture 29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2441" y="4191000"/>
            <a:ext cx="754798" cy="741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74" name="Picture 30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7151" y="3582049"/>
            <a:ext cx="857056" cy="84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2589" y="4663668"/>
            <a:ext cx="1024190" cy="1024190"/>
          </a:xfrm>
          <a:prstGeom prst="rect">
            <a:avLst/>
          </a:prstGeom>
        </p:spPr>
      </p:pic>
      <p:pic>
        <p:nvPicPr>
          <p:cNvPr id="6175" name="Picture 31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5222" y="2677559"/>
            <a:ext cx="1109934" cy="11099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76" name="Picture 3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2589" y="3470790"/>
            <a:ext cx="1074328" cy="1074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77" name="Picture 33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1407" y="5687858"/>
            <a:ext cx="858837" cy="841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78" name="Picture 34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3435" y="6225459"/>
            <a:ext cx="719137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9409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8193E-6 2.59259E-6 L -0.32864 0.3138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439" y="156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1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5369E-6 3.7037E-6 L -0.41599 -0.24352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61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799" y="-1217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7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61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1046E-6 7.40741E-7 L -0.54901 -0.25648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61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450" y="-128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76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61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008E-7 3.7037E-6 L -0.35156 0.29027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61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584" y="1451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72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61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2869E-6 -4.81481E-6 L 0.39268 0.2625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61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628" y="131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74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61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4834E-6 4.81481E-6 L 0.47494 0.27106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61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741" y="135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7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61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4834E-6 3.33333E-6 L -0.37824 0.25578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61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912" y="127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62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61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3859E-6 3.7037E-6 L 0.58128 -0.01088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61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064" y="-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73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61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41533E-6 -2.59259E-6 L 0.54758 -0.55046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61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372" y="-275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70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61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40661E-6 -2.22222E-6 L 0.19914 -2.22222E-6 C 0.28856 -2.22222E-6 0.39867 -0.10578 0.39867 -0.19166 L 0.39867 -0.38333 " pathEditMode="relative" rAng="0" ptsTypes="FfFF">
                                      <p:cBhvr>
                                        <p:cTn id="51" dur="2000" fill="hold"/>
                                        <p:tgtEl>
                                          <p:spTgt spid="61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927" y="-191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69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61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8193E-6 -2.59259E-6 L 0.14968 -2.59259E-6 C 0.21685 -2.59259E-6 0.29963 -0.1206 0.29963 -0.21852 L 0.29963 -0.43703 " pathEditMode="relative" rAng="0" ptsTypes="FfFF">
                                      <p:cBhvr>
                                        <p:cTn id="56" dur="2000" fill="hold"/>
                                        <p:tgtEl>
                                          <p:spTgt spid="61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981" y="-218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65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61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61278E-6 -3.33333E-6 L 0.4834 -0.69676 " pathEditMode="relative" rAng="0" ptsTypes="AA">
                                      <p:cBhvr>
                                        <p:cTn id="61" dur="2000" fill="hold"/>
                                        <p:tgtEl>
                                          <p:spTgt spid="61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170" y="-3483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68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61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6507E-6 2.22222E-6 L 0.21918 2.22222E-6 C 0.31758 2.22222E-6 0.43863 -0.13542 0.43863 -0.24537 L 0.43863 -0.49074 " pathEditMode="relative" rAng="0" ptsTypes="FfFF">
                                      <p:cBhvr>
                                        <p:cTn id="66" dur="2000" fill="hold"/>
                                        <p:tgtEl>
                                          <p:spTgt spid="61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932" y="-245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66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61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9276E-6 -2.59259E-6 L 0.31902 -0.08379 " pathEditMode="relative" rAng="0" ptsTypes="AA">
                                      <p:cBhvr>
                                        <p:cTn id="71" dur="2000" fill="hold"/>
                                        <p:tgtEl>
                                          <p:spTgt spid="61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944" y="-419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63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445 -0.01944 L -0.48731 -0.11019 " pathEditMode="relative" rAng="0" ptsTypes="AA">
                                      <p:cBhvr>
                                        <p:cTn id="7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094" y="-45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61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235E-7 3.7037E-7 L 0.43993 -0.1956 " pathEditMode="relative" rAng="0" ptsTypes="AA">
                                      <p:cBhvr>
                                        <p:cTn id="81" dur="2000" fill="hold"/>
                                        <p:tgtEl>
                                          <p:spTgt spid="61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997" y="-97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67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61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84576E-6 -7.40741E-7 L 0.31785 -0.01088 " pathEditMode="relative" rAng="0" ptsTypes="AA">
                                      <p:cBhvr>
                                        <p:cTn id="86" dur="2000" fill="hold"/>
                                        <p:tgtEl>
                                          <p:spTgt spid="61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892" y="-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77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61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2.59259E-6 L 0.25599 -0.08611 " pathEditMode="relative" rAng="0" ptsTypes="AA">
                                      <p:cBhvr>
                                        <p:cTn id="91" dur="2000" fill="hold"/>
                                        <p:tgtEl>
                                          <p:spTgt spid="61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799" y="-43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64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09367" y="276225"/>
            <a:ext cx="871629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«Распредели доходы и расходы семьи»</a:t>
            </a:r>
            <a:endParaRPr lang="ru-RU" sz="2800" b="1" dirty="0">
              <a:solidFill>
                <a:srgbClr val="0070C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9F9F9"/>
              </a:clrFrom>
              <a:clrTo>
                <a:srgbClr val="F9F9F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43" r="13312"/>
          <a:stretch/>
        </p:blipFill>
        <p:spPr>
          <a:xfrm>
            <a:off x="4436403" y="3582584"/>
            <a:ext cx="3123976" cy="3228108"/>
          </a:xfrm>
          <a:prstGeom prst="rect">
            <a:avLst/>
          </a:prstGeom>
        </p:spPr>
      </p:pic>
      <p:sp>
        <p:nvSpPr>
          <p:cNvPr id="4" name="Овал 3"/>
          <p:cNvSpPr/>
          <p:nvPr/>
        </p:nvSpPr>
        <p:spPr>
          <a:xfrm>
            <a:off x="1061884" y="4881716"/>
            <a:ext cx="2890684" cy="1898144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8222226" y="4984956"/>
            <a:ext cx="2875935" cy="1751030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FF0000"/>
                </a:solidFill>
                <a:latin typeface="Bookman Old Style" pitchFamily="18" charset="0"/>
              </a:rPr>
              <a:t>Расход</a:t>
            </a:r>
          </a:p>
        </p:txBody>
      </p:sp>
      <p:sp>
        <p:nvSpPr>
          <p:cNvPr id="6" name="Прямоугольник 5"/>
          <p:cNvSpPr/>
          <p:nvPr/>
        </p:nvSpPr>
        <p:spPr>
          <a:xfrm rot="10800000" flipV="1">
            <a:off x="1769804" y="5472784"/>
            <a:ext cx="179930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  <a:latin typeface="Bookman Old Style" pitchFamily="18" charset="0"/>
              </a:rPr>
              <a:t>Доход </a:t>
            </a: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4" b="29743"/>
          <a:stretch/>
        </p:blipFill>
        <p:spPr bwMode="auto">
          <a:xfrm>
            <a:off x="4790812" y="983018"/>
            <a:ext cx="2003726" cy="1838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7" name="Группа 26"/>
          <p:cNvGrpSpPr/>
          <p:nvPr/>
        </p:nvGrpSpPr>
        <p:grpSpPr>
          <a:xfrm>
            <a:off x="811161" y="2658253"/>
            <a:ext cx="1858296" cy="1418380"/>
            <a:chOff x="811161" y="2658253"/>
            <a:chExt cx="1858296" cy="1418380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 rotWithShape="1">
            <a:blip r:embed="rId4" cstate="print">
              <a:clrChange>
                <a:clrFrom>
                  <a:srgbClr val="F6F6F6"/>
                </a:clrFrom>
                <a:clrTo>
                  <a:srgbClr val="F6F6F6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925" r="9833" b="6833"/>
            <a:stretch/>
          </p:blipFill>
          <p:spPr>
            <a:xfrm>
              <a:off x="969173" y="2821974"/>
              <a:ext cx="1445344" cy="1006671"/>
            </a:xfrm>
            <a:prstGeom prst="rect">
              <a:avLst/>
            </a:prstGeom>
          </p:spPr>
        </p:pic>
        <p:sp>
          <p:nvSpPr>
            <p:cNvPr id="9" name="Овал 8"/>
            <p:cNvSpPr/>
            <p:nvPr/>
          </p:nvSpPr>
          <p:spPr>
            <a:xfrm>
              <a:off x="811161" y="2658253"/>
              <a:ext cx="1858296" cy="1418380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5" name="Группа 24"/>
          <p:cNvGrpSpPr/>
          <p:nvPr/>
        </p:nvGrpSpPr>
        <p:grpSpPr>
          <a:xfrm>
            <a:off x="7426036" y="1367434"/>
            <a:ext cx="1629474" cy="1548581"/>
            <a:chOff x="7108724" y="1367434"/>
            <a:chExt cx="1946786" cy="1548581"/>
          </a:xfrm>
        </p:grpSpPr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70839" y="1402830"/>
              <a:ext cx="1302774" cy="1302774"/>
            </a:xfrm>
            <a:prstGeom prst="rect">
              <a:avLst/>
            </a:prstGeom>
          </p:spPr>
        </p:pic>
        <p:sp>
          <p:nvSpPr>
            <p:cNvPr id="10" name="Овал 9"/>
            <p:cNvSpPr/>
            <p:nvPr/>
          </p:nvSpPr>
          <p:spPr>
            <a:xfrm>
              <a:off x="7108724" y="1367434"/>
              <a:ext cx="1946786" cy="1548581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" name="Группа 23"/>
          <p:cNvGrpSpPr/>
          <p:nvPr/>
        </p:nvGrpSpPr>
        <p:grpSpPr>
          <a:xfrm>
            <a:off x="2819184" y="1144809"/>
            <a:ext cx="1664324" cy="1308987"/>
            <a:chOff x="2819184" y="1144809"/>
            <a:chExt cx="1664324" cy="1308987"/>
          </a:xfrm>
        </p:grpSpPr>
        <p:pic>
          <p:nvPicPr>
            <p:cNvPr id="11" name="Рисунок 10"/>
            <p:cNvPicPr>
              <a:picLocks noChangeAspect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42220" y="1344525"/>
              <a:ext cx="1018252" cy="1018252"/>
            </a:xfrm>
            <a:prstGeom prst="rect">
              <a:avLst/>
            </a:prstGeom>
          </p:spPr>
        </p:pic>
        <p:sp>
          <p:nvSpPr>
            <p:cNvPr id="12" name="Овал 11"/>
            <p:cNvSpPr/>
            <p:nvPr/>
          </p:nvSpPr>
          <p:spPr>
            <a:xfrm>
              <a:off x="2819184" y="1144809"/>
              <a:ext cx="1664324" cy="1308987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2" name="Группа 21"/>
          <p:cNvGrpSpPr/>
          <p:nvPr/>
        </p:nvGrpSpPr>
        <p:grpSpPr>
          <a:xfrm>
            <a:off x="678425" y="929148"/>
            <a:ext cx="1702825" cy="1460091"/>
            <a:chOff x="678425" y="929148"/>
            <a:chExt cx="1702825" cy="1460091"/>
          </a:xfrm>
        </p:grpSpPr>
        <p:sp>
          <p:nvSpPr>
            <p:cNvPr id="15" name="Овал 14"/>
            <p:cNvSpPr/>
            <p:nvPr/>
          </p:nvSpPr>
          <p:spPr>
            <a:xfrm>
              <a:off x="678425" y="929148"/>
              <a:ext cx="1702825" cy="1460091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6" name="Рисунок 15"/>
            <p:cNvPicPr>
              <a:picLocks noChangeAspect="1"/>
            </p:cNvPicPr>
            <p:nvPr/>
          </p:nvPicPr>
          <p:blipFill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9173" y="1080252"/>
              <a:ext cx="1242529" cy="1094979"/>
            </a:xfrm>
            <a:prstGeom prst="rect">
              <a:avLst/>
            </a:prstGeom>
          </p:spPr>
        </p:pic>
      </p:grpSp>
      <p:grpSp>
        <p:nvGrpSpPr>
          <p:cNvPr id="26" name="Группа 25"/>
          <p:cNvGrpSpPr/>
          <p:nvPr/>
        </p:nvGrpSpPr>
        <p:grpSpPr>
          <a:xfrm>
            <a:off x="9925664" y="428991"/>
            <a:ext cx="1576865" cy="1625226"/>
            <a:chOff x="9247239" y="525990"/>
            <a:chExt cx="1755058" cy="1637071"/>
          </a:xfrm>
        </p:grpSpPr>
        <p:pic>
          <p:nvPicPr>
            <p:cNvPr id="17" name="Рисунок 16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25432" y="821019"/>
              <a:ext cx="1398672" cy="1092829"/>
            </a:xfrm>
            <a:prstGeom prst="rect">
              <a:avLst/>
            </a:prstGeom>
          </p:spPr>
        </p:pic>
        <p:sp>
          <p:nvSpPr>
            <p:cNvPr id="18" name="Овал 17"/>
            <p:cNvSpPr/>
            <p:nvPr/>
          </p:nvSpPr>
          <p:spPr>
            <a:xfrm>
              <a:off x="9247239" y="525990"/>
              <a:ext cx="1755058" cy="1637071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8" name="Группа 27"/>
          <p:cNvGrpSpPr/>
          <p:nvPr/>
        </p:nvGrpSpPr>
        <p:grpSpPr>
          <a:xfrm>
            <a:off x="3651346" y="2705605"/>
            <a:ext cx="1724748" cy="1544308"/>
            <a:chOff x="3303639" y="2705604"/>
            <a:chExt cx="2072455" cy="1594301"/>
          </a:xfrm>
        </p:grpSpPr>
        <p:sp>
          <p:nvSpPr>
            <p:cNvPr id="19" name="Овал 18"/>
            <p:cNvSpPr/>
            <p:nvPr/>
          </p:nvSpPr>
          <p:spPr>
            <a:xfrm>
              <a:off x="3303639" y="2705604"/>
              <a:ext cx="2072455" cy="1594301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0" name="Рисунок 19"/>
            <p:cNvPicPr>
              <a:picLocks noChangeAspect="1"/>
            </p:cNvPicPr>
            <p:nvPr/>
          </p:nvPicPr>
          <p:blipFill>
            <a:blip r:embed="rId9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92707" y="2755595"/>
              <a:ext cx="1494317" cy="1494317"/>
            </a:xfrm>
            <a:prstGeom prst="rect">
              <a:avLst/>
            </a:prstGeom>
          </p:spPr>
        </p:pic>
      </p:grpSp>
      <p:grpSp>
        <p:nvGrpSpPr>
          <p:cNvPr id="31" name="Группа 30"/>
          <p:cNvGrpSpPr/>
          <p:nvPr/>
        </p:nvGrpSpPr>
        <p:grpSpPr>
          <a:xfrm>
            <a:off x="9504771" y="2522374"/>
            <a:ext cx="1839075" cy="1773041"/>
            <a:chOff x="9247239" y="3367442"/>
            <a:chExt cx="2138516" cy="1514273"/>
          </a:xfrm>
        </p:grpSpPr>
        <p:sp>
          <p:nvSpPr>
            <p:cNvPr id="29" name="Овал 28"/>
            <p:cNvSpPr/>
            <p:nvPr/>
          </p:nvSpPr>
          <p:spPr>
            <a:xfrm>
              <a:off x="9247239" y="3367442"/>
              <a:ext cx="2138516" cy="1514273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0" name="Рисунок 29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6680" y="3625518"/>
              <a:ext cx="1551481" cy="998119"/>
            </a:xfrm>
            <a:prstGeom prst="rect">
              <a:avLst/>
            </a:prstGeom>
          </p:spPr>
        </p:pic>
      </p:grp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78304" y="6149187"/>
            <a:ext cx="719137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03473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844 0.00231 L 0.54596 0.4921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870" y="244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2.22222E-6 L 0.50338 0.37616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169" y="1879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1.48148E-6 L -0.22721 0.47616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367" y="2379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589 -0.03449 L -0.16888 0.16181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245" y="98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61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4.81481E-6 L -0.17891 0.41713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945" y="208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47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1.48148E-6 L -0.33515 0.55833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758" y="279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1.48148E-6 L 0.03164 0.54977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76" y="274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1.85185E-6 L -0.03033 0.20231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23" y="10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62150" y="314325"/>
            <a:ext cx="22061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  </a:t>
            </a:r>
            <a:endParaRPr lang="ru-RU" sz="2800" b="1" dirty="0">
              <a:solidFill>
                <a:srgbClr val="0070C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4525" y="815422"/>
            <a:ext cx="3286125" cy="993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6438" y="1248226"/>
            <a:ext cx="5931039" cy="5609774"/>
          </a:xfrm>
          <a:prstGeom prst="rect">
            <a:avLst/>
          </a:prstGeom>
        </p:spPr>
      </p:pic>
      <p:sp>
        <p:nvSpPr>
          <p:cNvPr id="3" name="Управляющая кнопка: домой 2">
            <a:hlinkClick r:id="" action="ppaction://hlinkshowjump?jump=firstslide" highlightClick="1"/>
          </p:cNvPr>
          <p:cNvSpPr/>
          <p:nvPr/>
        </p:nvSpPr>
        <p:spPr>
          <a:xfrm>
            <a:off x="193964" y="5874327"/>
            <a:ext cx="1042416" cy="80689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7741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47484"/>
            <a:ext cx="12191999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Правила использования 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игры: </a:t>
            </a:r>
            <a:endParaRPr lang="ru-RU" sz="22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«Чей труд важнее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?»,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слайд 4  Педагог предлагает ребенку  найти картинки, на которых изображены действия общественно полезного труда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домашних дел. Если ответ верный- картинка занимает соответствующую позицию.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«Назови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профессии по результату труда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»,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слайд 5. Ребенок должен определить и назвать  правильно профессию по результату ее труда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Если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ответ верный- картинка занимает соответствующую позицию.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3. «Выбери правильный ответ»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слайд 6-11. Педагог предлагает  рассмотреть картинки и выбрать правильную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Если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выбор правильный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- предмет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мигает и слышны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аплодисменты.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4. «Угадай сказку»,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слайд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12-17  Педагог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предлагает  рассмотреть картинки и выбрать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правильную. Если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выбор правильный - предмет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мигает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 слышны аплодисменты.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«Определи и назови, что человек может купить за деньги?»,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слайд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18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6. «Определи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и назови, что человек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не может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купить за деньги?»,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слайд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19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Ребенок выбирает ответ. Если ответ правильный – картинка  крутится и слышны аплодисменты, если ответ не правильный – картинка исчезает. 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7. «Положи монеты в Банк, кошелек и копилку»,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слайд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20.Ребенок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кликает по картинкам и перемещает монеты на нужную позицию.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8. «Размен купюры»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слайд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21-22 Ребенку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предлагается выбрать монеты разного достоинства, чтобы они в сумме составляли: для копилки – 10 рублей, для кошелька – 5 рублей, для банка – 15 руб.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9.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Распредели доходы и расходы семьи»,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слайд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23.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Ребенок выбирает картинку, если ответ верный- картинка занимает соответствующую позицию.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69877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85652" y="339213"/>
            <a:ext cx="58993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 </a:t>
            </a:r>
            <a:r>
              <a:rPr lang="ru-RU" sz="2800" b="1" dirty="0" smtClean="0">
                <a:solidFill>
                  <a:srgbClr val="0070C0"/>
                </a:solidFill>
                <a:latin typeface="Bookman Old Style" pitchFamily="18" charset="0"/>
              </a:rPr>
              <a:t>«Чей </a:t>
            </a:r>
            <a:r>
              <a:rPr lang="ru-RU" sz="2800" b="1" dirty="0">
                <a:solidFill>
                  <a:srgbClr val="0070C0"/>
                </a:solidFill>
                <a:latin typeface="Bookman Old Style" pitchFamily="18" charset="0"/>
              </a:rPr>
              <a:t>труд важнее</a:t>
            </a:r>
            <a:r>
              <a:rPr lang="ru-RU" sz="2800" b="1" dirty="0" smtClean="0">
                <a:solidFill>
                  <a:srgbClr val="0070C0"/>
                </a:solidFill>
                <a:latin typeface="Bookman Old Style" pitchFamily="18" charset="0"/>
              </a:rPr>
              <a:t>?»</a:t>
            </a:r>
            <a:endParaRPr lang="ru-RU" sz="2800" b="1" dirty="0">
              <a:solidFill>
                <a:srgbClr val="0070C0"/>
              </a:solidFill>
              <a:latin typeface="Bookman Old Style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530727" y="5589639"/>
            <a:ext cx="3881931" cy="91440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FF0000"/>
                </a:solidFill>
                <a:latin typeface="Bookman Old Style" pitchFamily="18" charset="0"/>
              </a:rPr>
              <a:t>Общественно полезный труд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234083" y="5589639"/>
            <a:ext cx="3701845" cy="91440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FF0000"/>
                </a:solidFill>
                <a:latin typeface="Bookman Old Style" pitchFamily="18" charset="0"/>
              </a:rPr>
              <a:t>Домашний труд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9190" y="580456"/>
            <a:ext cx="1895815" cy="154066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56"/>
          <a:stretch/>
        </p:blipFill>
        <p:spPr>
          <a:xfrm>
            <a:off x="2718865" y="1075748"/>
            <a:ext cx="1411395" cy="155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001" y="580456"/>
            <a:ext cx="1449452" cy="107684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6F2E7"/>
              </a:clrFrom>
              <a:clrTo>
                <a:srgbClr val="F6F2E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0835" y="2642646"/>
            <a:ext cx="1344494" cy="132831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439" y="2110261"/>
            <a:ext cx="1560576" cy="132588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434"/>
          <a:stretch/>
        </p:blipFill>
        <p:spPr>
          <a:xfrm>
            <a:off x="8571271" y="2271900"/>
            <a:ext cx="1617410" cy="183527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248"/>
          <a:stretch/>
        </p:blipFill>
        <p:spPr>
          <a:xfrm>
            <a:off x="4521878" y="862433"/>
            <a:ext cx="1781560" cy="150687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6ED84"/>
              </a:clrFrom>
              <a:clrTo>
                <a:srgbClr val="F6ED8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8903" y="548084"/>
            <a:ext cx="1681911" cy="1293395"/>
          </a:xfrm>
          <a:prstGeom prst="rect">
            <a:avLst/>
          </a:prstGeom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51245" y="6038671"/>
            <a:ext cx="719137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Стрелка вниз 3"/>
          <p:cNvSpPr/>
          <p:nvPr/>
        </p:nvSpPr>
        <p:spPr>
          <a:xfrm>
            <a:off x="3304170" y="4922659"/>
            <a:ext cx="484632" cy="4892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>
            <a:off x="9119952" y="4922659"/>
            <a:ext cx="484632" cy="4892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5016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44444E-6 L 0.24388 -4.44444E-6 C 0.35352 -4.44444E-6 0.48854 0.16181 0.48854 0.29375 L 0.48854 0.58866 " pathEditMode="relative" rAng="0" ptsTypes="FfFF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427" y="294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2854E-7 2.59259E-6 L -0.202 0.57477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100" y="287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3.7037E-7 L 0.30976 3.7037E-7 C 0.44921 3.7037E-7 0.62096 0.09097 0.62096 0.16551 L 0.62096 0.33287 " pathEditMode="relative" rAng="0" ptsTypes="FfFF">
                                      <p:cBhvr>
                                        <p:cTn id="1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042" y="166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1467E-6 3.33333E-6 L 0.44982 0.54907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491" y="2745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4.07407E-6 L -0.2056 0.24583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286" y="122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-7.40741E-7 L -0.30313 0.53148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156" y="265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3.7037E-6 L 0.05039 0.29606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13" y="147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4.07407E-6 L -0.42657 0.64699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328" y="3233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79522" y="162232"/>
            <a:ext cx="867205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70C0"/>
                </a:solidFill>
                <a:latin typeface="Bookman Old Style" pitchFamily="18" charset="0"/>
              </a:rPr>
              <a:t>«Назови профессии по результату труда»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43200" y="6043920"/>
            <a:ext cx="719137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817" y="4612702"/>
            <a:ext cx="2049314" cy="19485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9522" y="4564023"/>
            <a:ext cx="1831516" cy="19485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4024" y="4406062"/>
            <a:ext cx="1517599" cy="2155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9857" y="1017639"/>
            <a:ext cx="1864337" cy="1296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8600" y="4339924"/>
            <a:ext cx="1736241" cy="2140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8179" y="4447342"/>
            <a:ext cx="2176015" cy="217601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17" b="7646"/>
          <a:stretch/>
        </p:blipFill>
        <p:spPr>
          <a:xfrm>
            <a:off x="9443320" y="4495720"/>
            <a:ext cx="1274096" cy="2139731"/>
          </a:xfrm>
          <a:prstGeom prst="rect">
            <a:avLst/>
          </a:prstGeom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8094" y="885747"/>
            <a:ext cx="1133475" cy="1560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098" y="795603"/>
            <a:ext cx="1410926" cy="163707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753408" y="1114855"/>
            <a:ext cx="1997915" cy="110229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877" y="1136167"/>
            <a:ext cx="1209645" cy="75602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3017" y="981935"/>
            <a:ext cx="1628798" cy="1447820"/>
          </a:xfrm>
          <a:prstGeom prst="rect">
            <a:avLst/>
          </a:prstGeom>
        </p:spPr>
      </p:pic>
      <p:cxnSp>
        <p:nvCxnSpPr>
          <p:cNvPr id="11" name="Прямая соединительная линия 10"/>
          <p:cNvCxnSpPr/>
          <p:nvPr/>
        </p:nvCxnSpPr>
        <p:spPr>
          <a:xfrm>
            <a:off x="216817" y="2654710"/>
            <a:ext cx="1148595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83458" y="4188542"/>
            <a:ext cx="1131931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1121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23702E-6 2.59259E-6 L 0.09437 0.2844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12" y="142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327 -0.01945 L 0.39529 0.28865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422" y="153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0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47299E-6 -4.07407E-6 L -0.32526 0.26505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270" y="132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2633E-7 -4.07407E-6 L 0.2745 0.28658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719" y="1432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0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9399E-6 -4.07407E-6 L -0.31446 0.26945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723" y="134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5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21879E-6 -2.59259E-6 L -0.35311 0.26297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662" y="131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79576" y="116633"/>
            <a:ext cx="67687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Bookman Old Style" pitchFamily="18" charset="0"/>
                <a:ea typeface="Calibri"/>
              </a:rPr>
              <a:t> </a:t>
            </a:r>
            <a:endParaRPr lang="ru-RU" sz="2400" dirty="0">
              <a:solidFill>
                <a:srgbClr val="FF0000"/>
              </a:solidFill>
              <a:latin typeface="Bookman Old Style" pitchFamily="18" charset="0"/>
            </a:endParaRPr>
          </a:p>
        </p:txBody>
      </p:sp>
      <p:sp>
        <p:nvSpPr>
          <p:cNvPr id="6" name="Управляющая кнопка: далее 5">
            <a:hlinkClick r:id="" action="ppaction://hlinkshowjump?jump=nextslide" highlightClick="1"/>
          </p:cNvPr>
          <p:cNvSpPr/>
          <p:nvPr/>
        </p:nvSpPr>
        <p:spPr>
          <a:xfrm>
            <a:off x="11384924" y="6098767"/>
            <a:ext cx="702928" cy="560874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  <a:latin typeface="Trebuchet M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71948" y="732186"/>
            <a:ext cx="100165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  <a:latin typeface="Bookman Old Style" pitchFamily="18" charset="0"/>
                <a:ea typeface="Calibri"/>
              </a:rPr>
              <a:t>Учреждение,  в котором можно хранить деньги…</a:t>
            </a:r>
            <a:endParaRPr lang="ru-RU" sz="2800" b="1" dirty="0">
              <a:solidFill>
                <a:srgbClr val="FF0000"/>
              </a:solidFill>
              <a:latin typeface="Bookman Old Style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70219" y="1461656"/>
            <a:ext cx="2786668" cy="2736304"/>
          </a:xfrm>
          <a:prstGeom prst="rect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  <a:latin typeface="Trebuchet MS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483281" y="1745813"/>
            <a:ext cx="2774337" cy="2744535"/>
          </a:xfrm>
          <a:prstGeom prst="rect">
            <a:avLst/>
          </a:prstGeom>
          <a:blipFill dpi="0"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  <a:latin typeface="Trebuchet MS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727848" y="3520633"/>
            <a:ext cx="2905472" cy="2744535"/>
          </a:xfrm>
          <a:prstGeom prst="rect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  <a:latin typeface="Trebuchet MS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402080" y="4490348"/>
            <a:ext cx="289372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4E67C8"/>
                </a:solidFill>
                <a:latin typeface="Bookman Old Style" pitchFamily="18" charset="0"/>
              </a:rPr>
              <a:t>Банк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2063553" y="116633"/>
            <a:ext cx="780689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70C0"/>
                </a:solidFill>
                <a:latin typeface="Bookman Old Style" pitchFamily="18" charset="0"/>
              </a:rPr>
              <a:t>«Выбери правильный ответ» </a:t>
            </a:r>
          </a:p>
        </p:txBody>
      </p:sp>
    </p:spTree>
    <p:extLst>
      <p:ext uri="{BB962C8B-B14F-4D97-AF65-F5344CB8AC3E}">
        <p14:creationId xmlns:p14="http://schemas.microsoft.com/office/powerpoint/2010/main" val="2951136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50" y="188640"/>
            <a:ext cx="11620500" cy="1146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ru-RU" sz="2800" b="1" dirty="0">
                <a:solidFill>
                  <a:srgbClr val="F14124"/>
                </a:solidFill>
                <a:latin typeface="Bookman Old Style" pitchFamily="18" charset="0"/>
                <a:ea typeface="Calibri"/>
                <a:cs typeface="Times New Roman"/>
              </a:rPr>
              <a:t>Если хочешь в магазине, ты купить, к примеру, сок. </a:t>
            </a:r>
            <a:endParaRPr lang="ru-RU" sz="2800" b="1" dirty="0" smtClean="0">
              <a:solidFill>
                <a:srgbClr val="F14124"/>
              </a:solidFill>
              <a:latin typeface="Bookman Old Style" pitchFamily="18" charset="0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ru-RU" sz="2800" b="1" dirty="0" smtClean="0">
                <a:solidFill>
                  <a:srgbClr val="F14124"/>
                </a:solidFill>
                <a:latin typeface="Bookman Old Style" pitchFamily="18" charset="0"/>
                <a:ea typeface="Calibri"/>
                <a:cs typeface="Times New Roman"/>
              </a:rPr>
              <a:t>Отправляясь </a:t>
            </a:r>
            <a:r>
              <a:rPr lang="ru-RU" sz="2800" b="1" dirty="0">
                <a:solidFill>
                  <a:srgbClr val="F14124"/>
                </a:solidFill>
                <a:latin typeface="Bookman Old Style" pitchFamily="18" charset="0"/>
                <a:ea typeface="Calibri"/>
                <a:cs typeface="Times New Roman"/>
              </a:rPr>
              <a:t>за покупкой, возьми с деньгами…. </a:t>
            </a: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6313" y="6195625"/>
            <a:ext cx="719137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707923" y="1753767"/>
            <a:ext cx="2903803" cy="2903725"/>
          </a:xfrm>
          <a:prstGeom prst="rect">
            <a:avLst/>
          </a:prstGeom>
          <a:blipFill dpi="0"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  <a:latin typeface="Trebuchet MS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439279" y="1837040"/>
            <a:ext cx="2897034" cy="2705463"/>
          </a:xfrm>
          <a:prstGeom prst="rect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  <a:latin typeface="Trebuchet MS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439265" y="3657601"/>
            <a:ext cx="3168903" cy="2827744"/>
          </a:xfrm>
          <a:prstGeom prst="rect">
            <a:avLst/>
          </a:prstGeom>
          <a:blipFill dpi="0"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  <a:latin typeface="Trebuchet MS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929148" y="4657492"/>
            <a:ext cx="30381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0070C0"/>
                </a:solidFill>
                <a:latin typeface="Bookman Old Style" panose="02050604050505020204" pitchFamily="18" charset="0"/>
              </a:rPr>
              <a:t>Кошелек</a:t>
            </a:r>
          </a:p>
        </p:txBody>
      </p:sp>
    </p:spTree>
    <p:extLst>
      <p:ext uri="{BB962C8B-B14F-4D97-AF65-F5344CB8AC3E}">
        <p14:creationId xmlns:p14="http://schemas.microsoft.com/office/powerpoint/2010/main" val="715128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9" grpId="0" animBg="1"/>
      <p:bldP spid="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43897" y="260650"/>
            <a:ext cx="947258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  <a:latin typeface="Bookman Old Style" pitchFamily="18" charset="0"/>
              </a:rPr>
              <a:t>Из какого аппарата выдаётся нам зарплата?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991546" y="1715617"/>
            <a:ext cx="43204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accent1"/>
                </a:solidFill>
                <a:latin typeface="Bookman Old Style" pitchFamily="18" charset="0"/>
              </a:rPr>
              <a:t> 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0194" y="6125488"/>
            <a:ext cx="719137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943897" y="4371126"/>
            <a:ext cx="3451122" cy="5845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200" b="1" dirty="0">
                <a:solidFill>
                  <a:srgbClr val="0070C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Банкомат</a:t>
            </a:r>
            <a:endParaRPr lang="ru-RU" sz="2400" b="1" dirty="0">
              <a:solidFill>
                <a:srgbClr val="0070C0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01444" y="1091381"/>
            <a:ext cx="3539613" cy="3038251"/>
          </a:xfrm>
          <a:prstGeom prst="rect">
            <a:avLst/>
          </a:prstGeom>
          <a:blipFill dpi="0"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8366354" y="1093638"/>
            <a:ext cx="3479151" cy="3035994"/>
          </a:xfrm>
          <a:prstGeom prst="rect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4583833" y="3156156"/>
            <a:ext cx="3024335" cy="3460450"/>
          </a:xfrm>
          <a:prstGeom prst="rect">
            <a:avLst/>
          </a:prstGeom>
          <a:blipFill dpi="0"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1312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6" grpId="0"/>
      <p:bldP spid="4" grpId="0"/>
      <p:bldP spid="5" grpId="0" animBg="1"/>
      <p:bldP spid="10" grpId="0" animBg="1"/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65123" y="260650"/>
            <a:ext cx="932336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accent6"/>
                </a:solidFill>
                <a:latin typeface="Bookman Old Style" pitchFamily="18" charset="0"/>
              </a:rPr>
              <a:t>В кошелек мы их кладем, с ними в магазин идем..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91657" y="6226149"/>
            <a:ext cx="719137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63677" y="1475308"/>
            <a:ext cx="3165742" cy="2786976"/>
          </a:xfrm>
          <a:prstGeom prst="rect">
            <a:avLst/>
          </a:prstGeom>
          <a:blipFill dpi="0"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8229600" y="1475308"/>
            <a:ext cx="3421626" cy="2786976"/>
          </a:xfrm>
          <a:prstGeom prst="rect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96413" y="4689987"/>
            <a:ext cx="34953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   Деньги</a:t>
            </a:r>
            <a:endParaRPr lang="ru-RU" sz="3200" b="1" dirty="0">
              <a:solidFill>
                <a:srgbClr val="0070C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291782" y="3628103"/>
            <a:ext cx="3423102" cy="2887765"/>
          </a:xfrm>
          <a:prstGeom prst="rect">
            <a:avLst/>
          </a:prstGeom>
          <a:blipFill dpi="0"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766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/>
      <p:bldP spid="11" grpId="0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Углы">
  <a:themeElements>
    <a:clrScheme name="Углы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Углы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1123</TotalTime>
  <Words>668</Words>
  <Application>Microsoft Office PowerPoint</Application>
  <PresentationFormat>Произвольный</PresentationFormat>
  <Paragraphs>68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Углы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Мила</dc:creator>
  <cp:lastModifiedBy>пк</cp:lastModifiedBy>
  <cp:revision>82</cp:revision>
  <dcterms:created xsi:type="dcterms:W3CDTF">2024-01-02T09:49:29Z</dcterms:created>
  <dcterms:modified xsi:type="dcterms:W3CDTF">2025-01-08T15:56:50Z</dcterms:modified>
</cp:coreProperties>
</file>